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6" r:id="rId8"/>
    <p:sldId id="274" r:id="rId9"/>
    <p:sldId id="277" r:id="rId10"/>
    <p:sldId id="275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FF"/>
    <a:srgbClr val="FF0066"/>
    <a:srgbClr val="FF9900"/>
    <a:srgbClr val="0066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hyperlink" Target="https://www.e-sfera.hr/dodatni-digitalni-sadrzaji/a10623b3-e9bb-40a9-ad95-43cd9385d3eb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12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.jpeg"/><Relationship Id="rId7" Type="http://schemas.openxmlformats.org/officeDocument/2006/relationships/hyperlink" Target="https://www.e-sfera.hr/dodatni-digitalni-sadrzaji/a10623b3-e9bb-40a9-ad95-43cd9385d3eb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hyperlink" Target="https://www.e-sfera.hr/dodatni-digitalni-sadrzaji/a10623b3-e9bb-40a9-ad95-43cd9385d3eb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-sfera.hr/dodatni-digitalni-sadrzaji/a10623b3-e9bb-40a9-ad95-43cd9385d3eb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16232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Kako se razmnožavaju biljke, alge i gljive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0091"/>
            <a:ext cx="7315199" cy="493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38200" y="182879"/>
            <a:ext cx="10515600" cy="164274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Plod: </a:t>
            </a:r>
            <a:r>
              <a:rPr lang="hr-HR" sz="2400" dirty="0" smtClean="0">
                <a:latin typeface="+mn-lt"/>
              </a:rPr>
              <a:t>a) </a:t>
            </a:r>
            <a:r>
              <a:rPr lang="hr-HR" sz="2400" dirty="0" smtClean="0">
                <a:latin typeface="+mn-lt"/>
              </a:rPr>
              <a:t>poprečni prerez sočnog ploda trešnje</a:t>
            </a:r>
            <a:br>
              <a:rPr lang="hr-HR" sz="2400" dirty="0" smtClean="0">
                <a:latin typeface="+mn-lt"/>
              </a:rPr>
            </a:br>
            <a:r>
              <a:rPr lang="hr-HR" sz="2400" dirty="0">
                <a:latin typeface="+mn-lt"/>
              </a:rPr>
              <a:t> </a:t>
            </a:r>
            <a:r>
              <a:rPr lang="hr-HR" sz="2400" dirty="0" smtClean="0">
                <a:latin typeface="+mn-lt"/>
              </a:rPr>
              <a:t>         </a:t>
            </a:r>
            <a:r>
              <a:rPr lang="hr-HR" sz="2400" dirty="0" smtClean="0">
                <a:latin typeface="+mn-lt"/>
              </a:rPr>
              <a:t>b) </a:t>
            </a:r>
            <a:r>
              <a:rPr lang="hr-HR" sz="2400" dirty="0" smtClean="0">
                <a:latin typeface="+mn-lt"/>
              </a:rPr>
              <a:t>suhi plod graška</a:t>
            </a:r>
            <a:br>
              <a:rPr lang="hr-HR" sz="2400" dirty="0" smtClean="0">
                <a:latin typeface="+mn-lt"/>
              </a:rPr>
            </a:br>
            <a:endParaRPr lang="hr-HR" sz="2400" dirty="0">
              <a:latin typeface="+mn-lt"/>
            </a:endParaRPr>
          </a:p>
        </p:txBody>
      </p:sp>
      <p:pic>
        <p:nvPicPr>
          <p:cNvPr id="7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146" y="1434034"/>
            <a:ext cx="4429125" cy="4124325"/>
          </a:xfr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8" descr="radEE4DA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706" y="1434034"/>
            <a:ext cx="52447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5489665" y="1754466"/>
            <a:ext cx="120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USPLOĐE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489665" y="5509459"/>
            <a:ext cx="120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SJEMENKA</a:t>
            </a:r>
            <a:endParaRPr lang="hr-HR" dirty="0"/>
          </a:p>
        </p:txBody>
      </p:sp>
      <p:cxnSp>
        <p:nvCxnSpPr>
          <p:cNvPr id="13" name="Ravni poveznik sa strelicom 12"/>
          <p:cNvCxnSpPr/>
          <p:nvPr/>
        </p:nvCxnSpPr>
        <p:spPr>
          <a:xfrm flipV="1">
            <a:off x="4171406" y="2146056"/>
            <a:ext cx="1689463" cy="1350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 flipV="1">
            <a:off x="6270171" y="2146056"/>
            <a:ext cx="2098766" cy="1058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H="1">
            <a:off x="6190706" y="4711337"/>
            <a:ext cx="1255123" cy="787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4171406" y="4101467"/>
            <a:ext cx="1576251" cy="1337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7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6229"/>
              </p:ext>
            </p:extLst>
          </p:nvPr>
        </p:nvGraphicFramePr>
        <p:xfrm>
          <a:off x="2032000" y="719666"/>
          <a:ext cx="8128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5350038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949064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SOČNI PLODOVI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SUHI PLODOVI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88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KIVI</a:t>
                      </a:r>
                    </a:p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LJEŠNJAK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596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PAPRIKA</a:t>
                      </a:r>
                    </a:p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PŠENICA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55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ŠLJIVA</a:t>
                      </a:r>
                    </a:p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KESTEN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8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BRESKVA</a:t>
                      </a:r>
                    </a:p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567088"/>
                  </a:ext>
                </a:extLst>
              </a:tr>
            </a:tbl>
          </a:graphicData>
        </a:graphic>
      </p:graphicFrame>
      <p:pic>
        <p:nvPicPr>
          <p:cNvPr id="6" name="Content Placeholder 9" descr="radFDCED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7829614" y="4238815"/>
            <a:ext cx="1081941" cy="200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rad03B7D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416" y="4701366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lydia\ŠK recenzija\prezentacije\7. r\ilustr 7\LYDIA\sh458255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064" y="2351991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radE717C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416" y="3526728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adAA5D1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416" y="1146414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radFFA4C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416" y="2352090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radEE43A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064" y="3526727"/>
            <a:ext cx="2007043" cy="108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rad1B3AA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065" y="1146611"/>
            <a:ext cx="2007043" cy="108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4837611" y="6272134"/>
            <a:ext cx="25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Neki sočni i suhi plodovi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58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radC829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815" y="1692592"/>
            <a:ext cx="206216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28901" t="21952" r="13811" b="20325"/>
          <a:stretch/>
        </p:blipFill>
        <p:spPr>
          <a:xfrm>
            <a:off x="1994262" y="1692592"/>
            <a:ext cx="2821577" cy="362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Građa sjemenke graha: </a:t>
            </a:r>
            <a:r>
              <a:rPr lang="hr-HR" sz="2400" dirty="0" smtClean="0">
                <a:latin typeface="+mn-lt"/>
              </a:rPr>
              <a:t>a) </a:t>
            </a:r>
            <a:r>
              <a:rPr lang="hr-HR" sz="2400" dirty="0" smtClean="0">
                <a:latin typeface="+mn-lt"/>
              </a:rPr>
              <a:t>izvana, </a:t>
            </a:r>
            <a:r>
              <a:rPr lang="hr-HR" sz="2400" dirty="0" smtClean="0">
                <a:latin typeface="+mn-lt"/>
              </a:rPr>
              <a:t>b) </a:t>
            </a:r>
            <a:r>
              <a:rPr lang="hr-HR" sz="2400" dirty="0" smtClean="0">
                <a:latin typeface="+mn-lt"/>
              </a:rPr>
              <a:t>iznutra</a:t>
            </a:r>
            <a:endParaRPr lang="hr-HR" sz="2400" dirty="0">
              <a:latin typeface="+mn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326174" y="1692592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SJEMENA LUPINA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26174" y="3181307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SUPKA</a:t>
            </a:r>
          </a:p>
          <a:p>
            <a:r>
              <a:rPr lang="hr-HR" dirty="0" smtClean="0"/>
              <a:t>(KLICIN LIST)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326175" y="4947022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KLICA</a:t>
            </a:r>
            <a:endParaRPr lang="hr-HR" dirty="0"/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3779520" y="2164414"/>
            <a:ext cx="2429691" cy="1580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6226629" y="2205890"/>
            <a:ext cx="1672045" cy="876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6376443" y="3570514"/>
            <a:ext cx="2201500" cy="16415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6792686" y="3504472"/>
            <a:ext cx="14282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5107576" y="5705560"/>
            <a:ext cx="558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Prouči građu sjemenke graha. RB str. </a:t>
            </a:r>
            <a:r>
              <a:rPr lang="hr-HR" sz="2400" i="1" smtClean="0">
                <a:solidFill>
                  <a:schemeClr val="accent6">
                    <a:lumMod val="75000"/>
                  </a:schemeClr>
                </a:solidFill>
              </a:rPr>
              <a:t>54.</a:t>
            </a:r>
            <a:endParaRPr lang="hr-H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6127" y="5590679"/>
            <a:ext cx="758281" cy="6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31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148046"/>
            <a:ext cx="10176555" cy="53122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Različiti načini rasprostranjivanja plodova i sjemenki:</a:t>
            </a:r>
            <a:endParaRPr lang="hr-HR" sz="24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402079"/>
            <a:ext cx="4366688" cy="4746171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 smtClean="0"/>
              <a:t>životinjama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v</a:t>
            </a:r>
            <a:r>
              <a:rPr lang="hr-HR" sz="2400" dirty="0" smtClean="0"/>
              <a:t>jetrom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 smtClean="0"/>
              <a:t>vodom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 err="1" smtClean="0"/>
              <a:t>samorasprostranjivanje</a:t>
            </a:r>
            <a:endParaRPr lang="hr-HR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z</a:t>
            </a:r>
            <a:r>
              <a:rPr lang="hr-HR" sz="2400" dirty="0" smtClean="0"/>
              <a:t>ahvaljujući čovjeku</a:t>
            </a:r>
          </a:p>
          <a:p>
            <a:endParaRPr lang="hr-HR" sz="2400" dirty="0"/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 smtClean="0"/>
          </a:p>
          <a:p>
            <a:endParaRPr lang="hr-HR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Kako je građa </a:t>
            </a:r>
            <a:r>
              <a:rPr lang="hr-HR" sz="2400" i="1" dirty="0" err="1" smtClean="0">
                <a:solidFill>
                  <a:schemeClr val="accent6">
                    <a:lumMod val="75000"/>
                  </a:schemeClr>
                </a:solidFill>
              </a:rPr>
              <a:t>usplođa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 povezana s rasprostranjivanjem?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55.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0" name="Picture 10" descr="radEDAC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518" y="757367"/>
            <a:ext cx="2469369" cy="189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adCB11A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374" y="754150"/>
            <a:ext cx="2490924" cy="189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lydia\ŠK recenzija\prezentacije\7. r\ilustr 7\LYDIA\sh19103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963" y="2737428"/>
            <a:ext cx="2490924" cy="189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radDA27D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0986" y="2734818"/>
            <a:ext cx="2490924" cy="190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D:\lydia\ŠK recenzija\prezentacije\7. r\ilustr 7\LYDIA\strcalica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-1500"/>
          <a:stretch/>
        </p:blipFill>
        <p:spPr bwMode="auto">
          <a:xfrm>
            <a:off x="5526351" y="4714273"/>
            <a:ext cx="2480147" cy="189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adC66FD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455" y="4708446"/>
            <a:ext cx="2493455" cy="190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2924" y="4040778"/>
            <a:ext cx="728688" cy="73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1612" y="5798271"/>
            <a:ext cx="731519" cy="66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3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Klijanje sjemenke graha i rast biljke</a:t>
            </a:r>
            <a:endParaRPr lang="hr-HR" sz="2400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264" y="9144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80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12372" cy="50278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Vegetativno razmnožavanje biljaka:</a:t>
            </a:r>
            <a:endParaRPr lang="hr-HR" sz="2400" dirty="0">
              <a:latin typeface="+mn-lt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769" y="3899897"/>
            <a:ext cx="3286125" cy="24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1436914"/>
            <a:ext cx="3932237" cy="44320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jagoda - vriježama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k</a:t>
            </a:r>
            <a:r>
              <a:rPr lang="hr-HR" sz="2400" dirty="0" smtClean="0"/>
              <a:t>rumpir - pupovima iz gomolja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a</a:t>
            </a:r>
            <a:r>
              <a:rPr lang="hr-HR" sz="2400" dirty="0" smtClean="0"/>
              <a:t>frička ljubica - listom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 smtClean="0"/>
              <a:t>sanseverija</a:t>
            </a:r>
            <a:r>
              <a:rPr lang="hr-HR" sz="2400" dirty="0" smtClean="0"/>
              <a:t> - stabljikom</a:t>
            </a:r>
            <a:endParaRPr lang="hr-HR" sz="2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61769" y="1210990"/>
            <a:ext cx="3286125" cy="24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878" y="1210990"/>
            <a:ext cx="3286125" cy="24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878" y="3899897"/>
            <a:ext cx="3286125" cy="24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6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567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Razmnožavanje u golosjemenjača</a:t>
            </a:r>
            <a:endParaRPr lang="hr-HR" sz="3200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4294967295"/>
          </p:nvPr>
        </p:nvSpPr>
        <p:spPr>
          <a:xfrm>
            <a:off x="522514" y="1219200"/>
            <a:ext cx="10493829" cy="46751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s</a:t>
            </a:r>
            <a:r>
              <a:rPr lang="hr-HR" sz="2400" dirty="0" smtClean="0"/>
              <a:t>polno razmnožavanje pomoću jednospolnih cvatova u obliku resa ili češera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184057" y="3874336"/>
            <a:ext cx="287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Muški cvat u obliku rese</a:t>
            </a:r>
            <a:endParaRPr lang="hr-HR" dirty="0"/>
          </a:p>
        </p:txBody>
      </p:sp>
      <p:pic>
        <p:nvPicPr>
          <p:cNvPr id="33" name="Picture 4" descr="rad6210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328" y="1649924"/>
            <a:ext cx="29416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2568" y="1647830"/>
            <a:ext cx="2915171" cy="2176036"/>
          </a:xfrm>
          <a:prstGeom prst="rect">
            <a:avLst/>
          </a:prstGeom>
        </p:spPr>
      </p:pic>
      <p:pic>
        <p:nvPicPr>
          <p:cNvPr id="35" name="Picture 5" descr="radE133B.jpg"/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0" t="23185" r="11888" b="18207"/>
          <a:stretch/>
        </p:blipFill>
        <p:spPr bwMode="auto">
          <a:xfrm>
            <a:off x="7343974" y="4826188"/>
            <a:ext cx="2392358" cy="15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327" y="4243668"/>
            <a:ext cx="2941637" cy="2205038"/>
          </a:xfrm>
          <a:prstGeom prst="rect">
            <a:avLst/>
          </a:prstGeom>
        </p:spPr>
      </p:pic>
      <p:sp>
        <p:nvSpPr>
          <p:cNvPr id="37" name="TekstniOkvir 36"/>
          <p:cNvSpPr txBox="1"/>
          <p:nvPr/>
        </p:nvSpPr>
        <p:spPr>
          <a:xfrm>
            <a:off x="7082568" y="3883164"/>
            <a:ext cx="287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</a:t>
            </a:r>
            <a:r>
              <a:rPr lang="hr-HR" dirty="0" smtClean="0"/>
              <a:t>enski cvat u obliku češera</a:t>
            </a:r>
            <a:endParaRPr lang="hr-HR" dirty="0"/>
          </a:p>
        </p:txBody>
      </p:sp>
      <p:sp>
        <p:nvSpPr>
          <p:cNvPr id="39" name="TekstniOkvir 38"/>
          <p:cNvSpPr txBox="1"/>
          <p:nvPr/>
        </p:nvSpPr>
        <p:spPr>
          <a:xfrm>
            <a:off x="838655" y="2567777"/>
            <a:ext cx="17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Cvjetovi bora:</a:t>
            </a:r>
            <a:endParaRPr lang="hr-HR" dirty="0"/>
          </a:p>
        </p:txBody>
      </p:sp>
      <p:sp>
        <p:nvSpPr>
          <p:cNvPr id="41" name="TekstniOkvir 40"/>
          <p:cNvSpPr txBox="1"/>
          <p:nvPr/>
        </p:nvSpPr>
        <p:spPr>
          <a:xfrm>
            <a:off x="2972253" y="6468080"/>
            <a:ext cx="40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Odrvenjeli češeri bora sa sjemenkama</a:t>
            </a:r>
            <a:endParaRPr lang="hr-HR" dirty="0"/>
          </a:p>
        </p:txBody>
      </p:sp>
      <p:sp>
        <p:nvSpPr>
          <p:cNvPr id="43" name="TekstniOkvir 42"/>
          <p:cNvSpPr txBox="1"/>
          <p:nvPr/>
        </p:nvSpPr>
        <p:spPr>
          <a:xfrm>
            <a:off x="7691869" y="6468080"/>
            <a:ext cx="287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Sjemenke bora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903968" y="4686388"/>
            <a:ext cx="1643743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7"/>
              </a:rPr>
              <a:t>Vizualno</a:t>
            </a:r>
            <a:endParaRPr lang="hr-H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716" y="5069565"/>
            <a:ext cx="771123" cy="7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10476411" y="4789229"/>
            <a:ext cx="141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7"/>
              </a:rPr>
              <a:t>Zanimljivosti</a:t>
            </a:r>
            <a:endParaRPr lang="hr-H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0597" y="5220179"/>
            <a:ext cx="771123" cy="7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4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Razmnožavanje u ostalih biljaka</a:t>
            </a:r>
            <a:endParaRPr lang="hr-HR" sz="32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105989"/>
            <a:ext cx="5181600" cy="5070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Paprati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/>
              <a:t>r</a:t>
            </a:r>
            <a:r>
              <a:rPr lang="hr-HR" sz="2400" dirty="0" smtClean="0"/>
              <a:t>azmnožavanje vezano uz vodu</a:t>
            </a:r>
            <a:endParaRPr lang="hr-HR" sz="2400" dirty="0"/>
          </a:p>
        </p:txBody>
      </p:sp>
      <p:pic>
        <p:nvPicPr>
          <p:cNvPr id="8" name="Rezervirano mjesto sadržaj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436" y="1326560"/>
            <a:ext cx="6020741" cy="5100366"/>
          </a:xfrm>
          <a:prstGeom prst="rect">
            <a:avLst/>
          </a:prstGeom>
        </p:spPr>
      </p:pic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011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541623" y="6043749"/>
            <a:ext cx="1489166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KORIJEN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790905" y="3534092"/>
            <a:ext cx="1489166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LIST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25068" y="5625737"/>
            <a:ext cx="1489166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PODANAK</a:t>
            </a:r>
            <a:endParaRPr lang="hr-HR" dirty="0"/>
          </a:p>
        </p:txBody>
      </p:sp>
      <p:cxnSp>
        <p:nvCxnSpPr>
          <p:cNvPr id="18" name="Ravni poveznik 17"/>
          <p:cNvCxnSpPr/>
          <p:nvPr/>
        </p:nvCxnSpPr>
        <p:spPr>
          <a:xfrm flipH="1" flipV="1">
            <a:off x="5351417" y="5741875"/>
            <a:ext cx="1397726" cy="1044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19"/>
          <p:cNvCxnSpPr>
            <a:endCxn id="13" idx="1"/>
          </p:cNvCxnSpPr>
          <p:nvPr/>
        </p:nvCxnSpPr>
        <p:spPr>
          <a:xfrm>
            <a:off x="7149737" y="6008914"/>
            <a:ext cx="391886" cy="226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 flipV="1">
            <a:off x="7367451" y="3917269"/>
            <a:ext cx="423454" cy="3150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3" descr="radAE26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276" y="2630059"/>
            <a:ext cx="2107622" cy="31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12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/>
          </a:bodyPr>
          <a:lstStyle/>
          <a:p>
            <a:pPr algn="ctr"/>
            <a:endParaRPr lang="hr-HR" sz="32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105989"/>
            <a:ext cx="5181600" cy="5070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Mahovine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/>
              <a:t>r</a:t>
            </a:r>
            <a:r>
              <a:rPr lang="hr-HR" sz="2400" dirty="0" smtClean="0"/>
              <a:t>azmnožavanje vezano uz vodu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620" y="1204549"/>
            <a:ext cx="5875020" cy="5425440"/>
          </a:xfrm>
        </p:spPr>
      </p:pic>
      <p:sp>
        <p:nvSpPr>
          <p:cNvPr id="13" name="TekstniOkvir 12"/>
          <p:cNvSpPr txBox="1"/>
          <p:nvPr/>
        </p:nvSpPr>
        <p:spPr>
          <a:xfrm>
            <a:off x="5235484" y="1111137"/>
            <a:ext cx="1139190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TOBOLAC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050133" y="3317376"/>
            <a:ext cx="917666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LISTIĆ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963760" y="2578034"/>
            <a:ext cx="1202872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STABALCE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279174" y="5918469"/>
            <a:ext cx="1346019" cy="3831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KORJENČIĆ</a:t>
            </a:r>
            <a:endParaRPr lang="hr-HR" dirty="0"/>
          </a:p>
        </p:txBody>
      </p:sp>
      <p:cxnSp>
        <p:nvCxnSpPr>
          <p:cNvPr id="6" name="Ravni poveznik 5"/>
          <p:cNvCxnSpPr/>
          <p:nvPr/>
        </p:nvCxnSpPr>
        <p:spPr>
          <a:xfrm flipH="1" flipV="1">
            <a:off x="5625193" y="1584960"/>
            <a:ext cx="157298" cy="454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6369776" y="3772988"/>
            <a:ext cx="840921" cy="4942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 flipV="1">
            <a:off x="5199017" y="5408023"/>
            <a:ext cx="426176" cy="385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835" y="3430160"/>
            <a:ext cx="2955925" cy="2277854"/>
          </a:xfrm>
          <a:prstGeom prst="rect">
            <a:avLst/>
          </a:prstGeom>
        </p:spPr>
      </p:pic>
      <p:cxnSp>
        <p:nvCxnSpPr>
          <p:cNvPr id="25" name="Ravni poveznik 24"/>
          <p:cNvCxnSpPr/>
          <p:nvPr/>
        </p:nvCxnSpPr>
        <p:spPr>
          <a:xfrm flipH="1" flipV="1">
            <a:off x="5235484" y="2961211"/>
            <a:ext cx="389709" cy="9560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13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+mn-lt"/>
              </a:rPr>
              <a:t>Razmnožavanje u ostalih organizama</a:t>
            </a:r>
            <a:endParaRPr lang="hr-HR" sz="3200" dirty="0">
              <a:latin typeface="+mn-lt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033" y="1079862"/>
            <a:ext cx="6635932" cy="486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5464628" y="6183085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Tijelo gljive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436914" y="2448895"/>
            <a:ext cx="1219200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KLOBUK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323702" y="3439886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STRUČAK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0546080" y="3809218"/>
            <a:ext cx="107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MICELIJ</a:t>
            </a:r>
            <a:endParaRPr lang="hr-HR" dirty="0"/>
          </a:p>
        </p:txBody>
      </p:sp>
      <p:sp>
        <p:nvSpPr>
          <p:cNvPr id="12" name="Desna vitičasta zagrada 11"/>
          <p:cNvSpPr/>
          <p:nvPr/>
        </p:nvSpPr>
        <p:spPr>
          <a:xfrm>
            <a:off x="9292046" y="2699657"/>
            <a:ext cx="914400" cy="2725783"/>
          </a:xfrm>
          <a:prstGeom prst="rightBrace">
            <a:avLst>
              <a:gd name="adj1" fmla="val 8333"/>
              <a:gd name="adj2" fmla="val 487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Ravni poveznik 13"/>
          <p:cNvCxnSpPr>
            <a:endCxn id="9" idx="3"/>
          </p:cNvCxnSpPr>
          <p:nvPr/>
        </p:nvCxnSpPr>
        <p:spPr>
          <a:xfrm flipH="1" flipV="1">
            <a:off x="2656114" y="2636129"/>
            <a:ext cx="2808514" cy="446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H="1" flipV="1">
            <a:off x="2856411" y="3706493"/>
            <a:ext cx="2899955" cy="1027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21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785" y="252549"/>
            <a:ext cx="7332616" cy="583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kstniOkvir 12"/>
          <p:cNvSpPr txBox="1"/>
          <p:nvPr/>
        </p:nvSpPr>
        <p:spPr>
          <a:xfrm>
            <a:off x="4998722" y="6270172"/>
            <a:ext cx="2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Životni ciklus maslačka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954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59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>
          <a:xfrm>
            <a:off x="839788" y="226424"/>
            <a:ext cx="5157787" cy="21858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0" dirty="0"/>
              <a:t>Gljive: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0" dirty="0"/>
              <a:t> spolno - spolnim stanicama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b="0" dirty="0"/>
              <a:t>nespolno – vegetativno, sporama ili pupanjem </a:t>
            </a:r>
            <a:endParaRPr lang="hr-HR" b="0" dirty="0" smtClean="0"/>
          </a:p>
          <a:p>
            <a:endParaRPr lang="hr-HR" dirty="0"/>
          </a:p>
        </p:txBody>
      </p:sp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945" y="3058499"/>
            <a:ext cx="3189945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zervirano mjesto teksta 11"/>
          <p:cNvSpPr>
            <a:spLocks noGrp="1"/>
          </p:cNvSpPr>
          <p:nvPr>
            <p:ph type="body" sz="quarter" idx="3"/>
          </p:nvPr>
        </p:nvSpPr>
        <p:spPr>
          <a:xfrm>
            <a:off x="5834743" y="226423"/>
            <a:ext cx="5520645" cy="27257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0" dirty="0" smtClean="0"/>
              <a:t>Alge: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/>
              <a:t>j</a:t>
            </a:r>
            <a:r>
              <a:rPr lang="hr-HR" b="0" dirty="0" smtClean="0"/>
              <a:t>ednostanične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0" dirty="0" smtClean="0"/>
              <a:t>nespolno </a:t>
            </a:r>
            <a:r>
              <a:rPr lang="hr-HR" b="0" dirty="0"/>
              <a:t>– diobom</a:t>
            </a:r>
            <a:r>
              <a:rPr lang="hr-HR" b="0" dirty="0" smtClean="0"/>
              <a:t>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 err="1"/>
              <a:t>m</a:t>
            </a:r>
            <a:r>
              <a:rPr lang="hr-HR" b="0" dirty="0" err="1" smtClean="0"/>
              <a:t>nogostanične</a:t>
            </a:r>
            <a:endParaRPr lang="hr-HR" b="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0" dirty="0"/>
              <a:t>n</a:t>
            </a:r>
            <a:r>
              <a:rPr lang="hr-HR" b="0" dirty="0" smtClean="0"/>
              <a:t>espolno - vegetativno i sporama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b="0" dirty="0"/>
              <a:t>s</a:t>
            </a:r>
            <a:r>
              <a:rPr lang="hr-HR" b="0" dirty="0" smtClean="0"/>
              <a:t>polno – spolnim stanicama</a:t>
            </a:r>
            <a:endParaRPr lang="hr-HR" b="0" dirty="0"/>
          </a:p>
        </p:txBody>
      </p:sp>
      <p:pic>
        <p:nvPicPr>
          <p:cNvPr id="7" name="Content Placeholder 6" descr="rad6E46E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0520" y="3058499"/>
            <a:ext cx="1762125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rad87A6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376" y="3058500"/>
            <a:ext cx="2132838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6621" y="3058498"/>
            <a:ext cx="3177204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31972" y="5949505"/>
            <a:ext cx="821608" cy="8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8353825" y="6122124"/>
            <a:ext cx="227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7"/>
              </a:rPr>
              <a:t>Provjeri znanje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6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165464"/>
            <a:ext cx="9836921" cy="696685"/>
          </a:xfrm>
        </p:spPr>
        <p:txBody>
          <a:bodyPr/>
          <a:lstStyle/>
          <a:p>
            <a:pPr algn="ctr"/>
            <a:r>
              <a:rPr lang="hr-HR" b="1" dirty="0" smtClean="0"/>
              <a:t>Razmnožavanje u kritosjemenjača</a:t>
            </a:r>
            <a:endParaRPr lang="hr-HR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992777"/>
            <a:ext cx="10150429" cy="49023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s</a:t>
            </a:r>
            <a:r>
              <a:rPr lang="hr-HR" sz="2400" dirty="0" smtClean="0"/>
              <a:t>polno razmnožavanje pomoću cvijeta                                      </a:t>
            </a:r>
            <a:r>
              <a:rPr lang="hr-HR" sz="2400" dirty="0" smtClean="0">
                <a:hlinkClick r:id="rId2"/>
              </a:rPr>
              <a:t>Vizualno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2829" t="41845" r="62286" b="30396"/>
          <a:stretch/>
        </p:blipFill>
        <p:spPr>
          <a:xfrm>
            <a:off x="1617278" y="2690994"/>
            <a:ext cx="463844" cy="2386148"/>
          </a:xfrm>
          <a:prstGeom prst="rect">
            <a:avLst/>
          </a:prstGeom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474" y="2326171"/>
            <a:ext cx="44561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72" t="32332" r="47455" b="18172"/>
          <a:stretch/>
        </p:blipFill>
        <p:spPr bwMode="auto">
          <a:xfrm>
            <a:off x="8652281" y="2690994"/>
            <a:ext cx="827314" cy="23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505699" y="6170896"/>
            <a:ext cx="15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Građa cvijeta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96239" y="2434528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0000FF"/>
                </a:solidFill>
              </a:rPr>
              <a:t>PRAŠNICA</a:t>
            </a:r>
            <a:endParaRPr lang="hr-HR" sz="1600" dirty="0">
              <a:solidFill>
                <a:srgbClr val="0000FF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74835" y="3545514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0000FF"/>
                </a:solidFill>
              </a:rPr>
              <a:t>DRŽAK</a:t>
            </a:r>
            <a:endParaRPr lang="hr-HR" sz="1600" dirty="0">
              <a:solidFill>
                <a:srgbClr val="0000FF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412687" y="5264917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0000FF"/>
                </a:solidFill>
              </a:rPr>
              <a:t>PRAŠNIK</a:t>
            </a:r>
            <a:endParaRPr lang="hr-HR" sz="1600" dirty="0">
              <a:solidFill>
                <a:srgbClr val="0000FF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174728" y="1734766"/>
            <a:ext cx="119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LATICE</a:t>
            </a:r>
          </a:p>
          <a:p>
            <a:r>
              <a:rPr lang="hr-HR" sz="1600" dirty="0" smtClean="0"/>
              <a:t>(VJENČIĆ)</a:t>
            </a:r>
            <a:endParaRPr lang="hr-HR" sz="16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6360625" y="4754471"/>
            <a:ext cx="119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LAPOVI</a:t>
            </a:r>
          </a:p>
          <a:p>
            <a:r>
              <a:rPr lang="hr-HR" sz="1600" dirty="0" smtClean="0"/>
              <a:t>(ČAŠKA)</a:t>
            </a:r>
            <a:endParaRPr lang="hr-HR" sz="16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447826" y="5146725"/>
            <a:ext cx="119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CVJETNA STAPKA</a:t>
            </a:r>
            <a:endParaRPr lang="hr-HR" sz="16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667315" y="5264917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66"/>
                </a:solidFill>
              </a:rPr>
              <a:t>TUČAK</a:t>
            </a:r>
            <a:endParaRPr lang="hr-HR" sz="1600" dirty="0">
              <a:solidFill>
                <a:srgbClr val="FF0066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10224700" y="3073612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66"/>
                </a:solidFill>
              </a:rPr>
              <a:t>VRAT</a:t>
            </a:r>
            <a:endParaRPr lang="hr-HR" sz="1600" dirty="0">
              <a:solidFill>
                <a:srgbClr val="FF0066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9692237" y="2027153"/>
            <a:ext cx="117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66"/>
                </a:solidFill>
              </a:rPr>
              <a:t>NJUŠKA</a:t>
            </a:r>
            <a:endParaRPr lang="hr-HR" sz="1600" dirty="0">
              <a:solidFill>
                <a:srgbClr val="FF0066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10489472" y="3950794"/>
            <a:ext cx="1195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66"/>
                </a:solidFill>
              </a:rPr>
              <a:t>PLODNICA</a:t>
            </a:r>
            <a:endParaRPr lang="hr-HR" sz="1600" dirty="0">
              <a:solidFill>
                <a:srgbClr val="FF0066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10409624" y="4619227"/>
            <a:ext cx="119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66"/>
                </a:solidFill>
              </a:rPr>
              <a:t>SJEMENI</a:t>
            </a:r>
            <a:r>
              <a:rPr lang="hr-HR" sz="1600" dirty="0" smtClean="0"/>
              <a:t> </a:t>
            </a:r>
            <a:r>
              <a:rPr lang="hr-HR" sz="1600" dirty="0" smtClean="0">
                <a:solidFill>
                  <a:srgbClr val="FF0066"/>
                </a:solidFill>
              </a:rPr>
              <a:t>ZAMETAK</a:t>
            </a:r>
            <a:endParaRPr lang="hr-HR" sz="1600" dirty="0">
              <a:solidFill>
                <a:srgbClr val="FF0066"/>
              </a:solidFill>
            </a:endParaRPr>
          </a:p>
        </p:txBody>
      </p:sp>
      <p:cxnSp>
        <p:nvCxnSpPr>
          <p:cNvPr id="8" name="Ravni poveznik 7"/>
          <p:cNvCxnSpPr/>
          <p:nvPr/>
        </p:nvCxnSpPr>
        <p:spPr>
          <a:xfrm flipH="1" flipV="1">
            <a:off x="1323703" y="2690994"/>
            <a:ext cx="525497" cy="2699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21"/>
          <p:cNvCxnSpPr/>
          <p:nvPr/>
        </p:nvCxnSpPr>
        <p:spPr>
          <a:xfrm flipH="1">
            <a:off x="1291886" y="3643645"/>
            <a:ext cx="5891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 flipH="1">
            <a:off x="4458789" y="5204002"/>
            <a:ext cx="1046910" cy="135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5907929" y="4663278"/>
            <a:ext cx="429760" cy="2779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 flipV="1">
            <a:off x="5219003" y="2116183"/>
            <a:ext cx="864098" cy="7097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 flipH="1" flipV="1">
            <a:off x="6600290" y="2319541"/>
            <a:ext cx="226640" cy="879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 flipV="1">
            <a:off x="9206365" y="2326171"/>
            <a:ext cx="532462" cy="4469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avni poveznik 33"/>
          <p:cNvCxnSpPr>
            <a:endCxn id="17" idx="1"/>
          </p:cNvCxnSpPr>
          <p:nvPr/>
        </p:nvCxnSpPr>
        <p:spPr>
          <a:xfrm flipV="1">
            <a:off x="9148688" y="3242889"/>
            <a:ext cx="1076012" cy="1692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avni poveznik 35"/>
          <p:cNvCxnSpPr>
            <a:endCxn id="19" idx="1"/>
          </p:cNvCxnSpPr>
          <p:nvPr/>
        </p:nvCxnSpPr>
        <p:spPr>
          <a:xfrm flipV="1">
            <a:off x="9406604" y="4120071"/>
            <a:ext cx="1082868" cy="2864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9065938" y="4477123"/>
            <a:ext cx="1264352" cy="350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Ravni poveznik sa strelicom 39"/>
          <p:cNvCxnSpPr/>
          <p:nvPr/>
        </p:nvCxnSpPr>
        <p:spPr>
          <a:xfrm flipH="1" flipV="1">
            <a:off x="2374697" y="3776989"/>
            <a:ext cx="2523355" cy="187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/>
          <p:nvPr/>
        </p:nvCxnSpPr>
        <p:spPr>
          <a:xfrm>
            <a:off x="5605836" y="4433267"/>
            <a:ext cx="27416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8827" y="704904"/>
            <a:ext cx="771123" cy="7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84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6609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365125"/>
            <a:ext cx="5157787" cy="1994897"/>
          </a:xfrm>
        </p:spPr>
        <p:txBody>
          <a:bodyPr>
            <a:normAutofit/>
          </a:bodyPr>
          <a:lstStyle/>
          <a:p>
            <a:r>
              <a:rPr lang="hr-HR" dirty="0"/>
              <a:t>Dvospolni </a:t>
            </a:r>
            <a:r>
              <a:rPr lang="hr-HR" dirty="0" smtClean="0"/>
              <a:t>cvijet – </a:t>
            </a:r>
            <a:r>
              <a:rPr lang="hr-HR" b="0" dirty="0" smtClean="0"/>
              <a:t>sadrži i tučak i prašnike</a:t>
            </a:r>
            <a:endParaRPr lang="hr-HR" dirty="0"/>
          </a:p>
          <a:p>
            <a:r>
              <a:rPr lang="hr-HR" b="0" i="1" dirty="0" smtClean="0">
                <a:solidFill>
                  <a:schemeClr val="accent6">
                    <a:lumMod val="75000"/>
                  </a:schemeClr>
                </a:solidFill>
              </a:rPr>
              <a:t>Prouči građu cvijeta. </a:t>
            </a:r>
            <a:r>
              <a:rPr lang="hr-HR" b="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b="0" i="1" dirty="0" smtClean="0">
                <a:solidFill>
                  <a:schemeClr val="accent6">
                    <a:lumMod val="75000"/>
                  </a:schemeClr>
                </a:solidFill>
              </a:rPr>
              <a:t>52.</a:t>
            </a:r>
            <a:endParaRPr lang="hr-HR" b="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dirty="0" smtClean="0"/>
          </a:p>
        </p:txBody>
      </p:sp>
      <p:pic>
        <p:nvPicPr>
          <p:cNvPr id="5" name="Picture 6" descr="rad5380B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7967" y="2427287"/>
            <a:ext cx="2272982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72200" y="243840"/>
            <a:ext cx="5183188" cy="201920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Jednospolni cvijet- </a:t>
            </a:r>
            <a:r>
              <a:rPr lang="hr-HR" b="0" dirty="0" smtClean="0"/>
              <a:t>sadrži samo tučak (ženski cvijet) ili samo prašnike (muški cvijet)</a:t>
            </a:r>
            <a:endParaRPr lang="hr-HR" b="0" dirty="0"/>
          </a:p>
          <a:p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13" descr="rad16F1C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437603"/>
            <a:ext cx="2734490" cy="290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rad395FC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154" y="2427287"/>
            <a:ext cx="2734491" cy="290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rad91639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412" y="2427287"/>
            <a:ext cx="2538117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1959" y="1411625"/>
            <a:ext cx="758281" cy="6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17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165464"/>
            <a:ext cx="9316684" cy="114953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+mn-lt"/>
              </a:rPr>
              <a:t>c</a:t>
            </a:r>
            <a:r>
              <a:rPr lang="hr-HR" sz="2400" dirty="0" smtClean="0">
                <a:latin typeface="+mn-lt"/>
              </a:rPr>
              <a:t>vat – više cvjetova na istoj cvjetnoj stapki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39788" y="1619794"/>
            <a:ext cx="3932237" cy="424919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smtClean="0"/>
              <a:t>glavica (maslačak)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smtClean="0"/>
              <a:t>klas (ječam)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smtClean="0"/>
              <a:t>grozd (bagrem)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err="1"/>
              <a:t>š</a:t>
            </a:r>
            <a:r>
              <a:rPr lang="hr-HR" sz="2400" dirty="0" err="1" smtClean="0"/>
              <a:t>titac</a:t>
            </a:r>
            <a:r>
              <a:rPr lang="hr-HR" sz="2400" dirty="0" smtClean="0"/>
              <a:t> (divlja mrkva)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smtClean="0"/>
              <a:t>resa (breza)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 smtClean="0"/>
              <a:t>metlica (trska)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  <p:pic>
        <p:nvPicPr>
          <p:cNvPr id="6" name="Picture 10" descr="rad8CF3C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22" y="1221853"/>
            <a:ext cx="2440678" cy="163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ad7855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559" y="3595011"/>
            <a:ext cx="2440678" cy="194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ad9782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7097" y="3909490"/>
            <a:ext cx="2436709" cy="163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rad81E3A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3093" y="1194892"/>
            <a:ext cx="1890713" cy="252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zervirano mjesto sadržaja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559" y="1221854"/>
            <a:ext cx="3048270" cy="163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radBA248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328" y="3598012"/>
            <a:ext cx="2440678" cy="1944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85263" cy="53022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Oprašivanje – prijenos peludnog zrnca s prašnika na njušku tučka:</a:t>
            </a:r>
            <a:endParaRPr lang="hr-HR" sz="2400" dirty="0">
              <a:latin typeface="+mn-lt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307770"/>
            <a:ext cx="3932237" cy="356121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a) </a:t>
            </a:r>
            <a:r>
              <a:rPr lang="hr-HR" sz="2400" dirty="0" smtClean="0"/>
              <a:t>susjedno oprašivanje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b) </a:t>
            </a:r>
            <a:r>
              <a:rPr lang="hr-HR" sz="2400" dirty="0" smtClean="0"/>
              <a:t>samooprašivanje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88" y="1379310"/>
            <a:ext cx="6170023" cy="5125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3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3394" y="1257300"/>
            <a:ext cx="7601994" cy="479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c) </a:t>
            </a:r>
            <a:r>
              <a:rPr lang="hr-HR" sz="2400" dirty="0" err="1" smtClean="0"/>
              <a:t>stranooprašivanje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994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176555" cy="509451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Različiti načini oprašivanja kritosjemenjača:</a:t>
            </a:r>
            <a:endParaRPr lang="hr-HR" sz="2400" dirty="0">
              <a:latin typeface="+mn-lt"/>
            </a:endParaRPr>
          </a:p>
        </p:txBody>
      </p:sp>
      <p:pic>
        <p:nvPicPr>
          <p:cNvPr id="5" name="Picture 8" descr="rad8B79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6863" y="121159"/>
            <a:ext cx="2966542" cy="212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402080"/>
            <a:ext cx="3932237" cy="4466908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k</a:t>
            </a:r>
            <a:r>
              <a:rPr lang="hr-HR" sz="2400" dirty="0" smtClean="0"/>
              <a:t>ukcima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d</a:t>
            </a:r>
            <a:r>
              <a:rPr lang="hr-HR" sz="2400" dirty="0" smtClean="0"/>
              <a:t>rugim životinjama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v</a:t>
            </a:r>
            <a:r>
              <a:rPr lang="hr-HR" sz="2400" dirty="0" smtClean="0"/>
              <a:t>odom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v</a:t>
            </a:r>
            <a:r>
              <a:rPr lang="hr-HR" sz="2400" dirty="0" smtClean="0"/>
              <a:t>jetrom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dirty="0"/>
              <a:t>u</a:t>
            </a:r>
            <a:r>
              <a:rPr lang="hr-HR" sz="2400" dirty="0" smtClean="0"/>
              <a:t>mjetno oprašivanje</a:t>
            </a:r>
            <a:endParaRPr lang="hr-HR" sz="2400" dirty="0"/>
          </a:p>
        </p:txBody>
      </p:sp>
      <p:pic>
        <p:nvPicPr>
          <p:cNvPr id="6" name="Picture 7" descr="radB767F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396" y="1402080"/>
            <a:ext cx="2966542" cy="212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rad08E5F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396" y="4516638"/>
            <a:ext cx="2966542" cy="212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adBA248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863" y="2384693"/>
            <a:ext cx="2966542" cy="2131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Povezana sli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863" y="4653760"/>
            <a:ext cx="2966542" cy="198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4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Oplodnja u kritosjemenjača:</a:t>
            </a:r>
            <a:endParaRPr lang="hr-HR" sz="2400" dirty="0">
              <a:latin typeface="+mn-lt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7737" y="1314994"/>
            <a:ext cx="7036526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9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349</Words>
  <Application>Microsoft Office PowerPoint</Application>
  <PresentationFormat>Custom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Kako se razmnožavaju biljke, alge i gljive</vt:lpstr>
      <vt:lpstr>Slide 2</vt:lpstr>
      <vt:lpstr>Razmnožavanje u kritosjemenjača</vt:lpstr>
      <vt:lpstr>Slide 4</vt:lpstr>
      <vt:lpstr>cvat – više cvjetova na istoj cvjetnoj stapki </vt:lpstr>
      <vt:lpstr>Oprašivanje – prijenos peludnog zrnca s prašnika na njušku tučka:</vt:lpstr>
      <vt:lpstr>Slide 7</vt:lpstr>
      <vt:lpstr>Različiti načini oprašivanja kritosjemenjača:</vt:lpstr>
      <vt:lpstr>Oplodnja u kritosjemenjača:</vt:lpstr>
      <vt:lpstr>Plod: a) poprečni prerez sočnog ploda trešnje           b) suhi plod graška </vt:lpstr>
      <vt:lpstr>Slide 11</vt:lpstr>
      <vt:lpstr>Građa sjemenke graha: a) izvana, b) iznutra</vt:lpstr>
      <vt:lpstr>Različiti načini rasprostranjivanja plodova i sjemenki:</vt:lpstr>
      <vt:lpstr>Klijanje sjemenke graha i rast biljke</vt:lpstr>
      <vt:lpstr>Vegetativno razmnožavanje biljaka:</vt:lpstr>
      <vt:lpstr>Razmnožavanje u golosjemenjača</vt:lpstr>
      <vt:lpstr>Razmnožavanje u ostalih biljaka</vt:lpstr>
      <vt:lpstr>Slide 18</vt:lpstr>
      <vt:lpstr>Razmnožavanje u ostalih organizama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sk-mpovalec</cp:lastModifiedBy>
  <cp:revision>126</cp:revision>
  <dcterms:created xsi:type="dcterms:W3CDTF">2019-08-12T09:58:08Z</dcterms:created>
  <dcterms:modified xsi:type="dcterms:W3CDTF">2020-08-24T06:46:11Z</dcterms:modified>
</cp:coreProperties>
</file>